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62" r:id="rId6"/>
    <p:sldId id="258" r:id="rId7"/>
    <p:sldId id="273" r:id="rId8"/>
    <p:sldId id="259" r:id="rId9"/>
    <p:sldId id="263" r:id="rId10"/>
    <p:sldId id="269" r:id="rId11"/>
    <p:sldId id="279" r:id="rId12"/>
    <p:sldId id="276" r:id="rId13"/>
    <p:sldId id="275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5332" autoAdjust="0"/>
  </p:normalViewPr>
  <p:slideViewPr>
    <p:cSldViewPr snapToGrid="0">
      <p:cViewPr varScale="1">
        <p:scale>
          <a:sx n="69" d="100"/>
          <a:sy n="69" d="100"/>
        </p:scale>
        <p:origin x="6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EC680-2D00-40F4-BD01-56BD6E771A6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222FF-FFCB-4ABC-95B1-597AAFAA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Immigrant</a:t>
            </a:r>
            <a:r>
              <a:rPr lang="en-US" baseline="0" dirty="0" smtClean="0"/>
              <a:t> and refugee clinics, teach with global framework (social determinants of health), apply human rights framework to police brutality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222FF-FFCB-4ABC-95B1-597AAFAA06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4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7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D050-49E4-45F8-9018-168E5BB2D49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B94B-6ADB-48D5-B46E-2CDF2DDD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umaryland.edu/Current-Student-Resources/Curriculum-Advising-and-Polici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u.org/value-rubri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data/state-profiles/state/demographics/MD#top" TargetMode="External"/><Relationship Id="rId2" Type="http://schemas.openxmlformats.org/officeDocument/2006/relationships/hyperlink" Target="https://mronline.org/wp-content/uploads/2019/08/p25-114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aryland.edu/media/umb/global-local/documents/InternationalizationReportSummary_Accessibl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043" y="1475752"/>
            <a:ext cx="7778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UMB institutional learning outcomes: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	Interprofessional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	Community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	Global Health</a:t>
            </a:r>
            <a:r>
              <a:rPr lang="en-US" sz="2400" dirty="0" smtClean="0"/>
              <a:t> → </a:t>
            </a:r>
            <a:r>
              <a:rPr lang="en-US" sz="2400" b="1" dirty="0" smtClean="0">
                <a:solidFill>
                  <a:srgbClr val="FF0000"/>
                </a:solidFill>
              </a:rPr>
              <a:t>GLOBAL ENGAGEMENT AND 	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	Leadership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	Cultural Competency (Diversity, Equity, and Inclusion)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	Ethics and Integrity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4" y="1482414"/>
            <a:ext cx="3501459" cy="29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8" y="499744"/>
            <a:ext cx="10515600" cy="58908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600" b="1" dirty="0"/>
              <a:t>Global 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UCDavis</a:t>
            </a:r>
            <a:r>
              <a:rPr lang="en-US" b="1" dirty="0" smtClean="0"/>
              <a:t> </a:t>
            </a:r>
            <a:r>
              <a:rPr lang="en-US" b="1" dirty="0"/>
              <a:t>Learning Outcome</a:t>
            </a:r>
            <a:r>
              <a:rPr lang="en-US" dirty="0"/>
              <a:t>: Apply knowledge, skills, and abilities to contribute to society at multiple levels - locally, regionally, nationally, and globally - demonstrating cultural humility and ethical, informed, and responsible actions.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Proposed UMB </a:t>
            </a:r>
            <a:r>
              <a:rPr lang="en-US" b="1" dirty="0"/>
              <a:t>ILO</a:t>
            </a:r>
            <a:r>
              <a:rPr lang="en-US" dirty="0"/>
              <a:t>: Understand the role and responsibility of (lawyers, pharmacists, physicians, etc.) in achieving justice for individuals and communities locally, regionally, nationally, and globally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/>
              <a:t>could overlap with community engagement or leadership ILOs*</a:t>
            </a:r>
          </a:p>
          <a:p>
            <a:pPr marL="0" indent="0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b="1" dirty="0" smtClean="0"/>
              <a:t>UMB Example:</a:t>
            </a:r>
          </a:p>
          <a:p>
            <a:pPr marL="0" indent="0" fontAlgn="base">
              <a:buNone/>
            </a:pPr>
            <a:r>
              <a:rPr lang="en-US" b="1" dirty="0" smtClean="0">
                <a:hlinkClick r:id="rId2"/>
              </a:rPr>
              <a:t>UM Carey Law Learning Outcome</a:t>
            </a:r>
            <a:endParaRPr lang="en-US" b="1" dirty="0" smtClean="0"/>
          </a:p>
          <a:p>
            <a:pPr marL="0" indent="0" fontAlgn="base">
              <a:buNone/>
            </a:pPr>
            <a:r>
              <a:rPr lang="en-US" dirty="0" smtClean="0"/>
              <a:t>By </a:t>
            </a:r>
            <a:r>
              <a:rPr lang="en-US" dirty="0"/>
              <a:t>the time of graduation each student will demonstrate the ability </a:t>
            </a:r>
            <a:r>
              <a:rPr lang="en-US" dirty="0" smtClean="0"/>
              <a:t>to . . . </a:t>
            </a: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	Understand </a:t>
            </a:r>
            <a:r>
              <a:rPr lang="en-US" dirty="0"/>
              <a:t>the role and responsibility of laws, lawyers, and legal systems in </a:t>
            </a:r>
            <a:r>
              <a:rPr lang="en-US" dirty="0" smtClean="0"/>
              <a:t>	achieving </a:t>
            </a:r>
            <a:r>
              <a:rPr lang="en-US" dirty="0"/>
              <a:t>justice for society and individuals, including those who lack access </a:t>
            </a:r>
            <a:r>
              <a:rPr lang="en-US" dirty="0" smtClean="0"/>
              <a:t>	to effective </a:t>
            </a:r>
            <a:r>
              <a:rPr lang="en-US" dirty="0"/>
              <a:t>legal </a:t>
            </a:r>
            <a:r>
              <a:rPr lang="en-US" dirty="0" smtClean="0"/>
              <a:t>representation.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5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Global Awareness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80" y="1280160"/>
            <a:ext cx="10515600" cy="54229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UCDavis</a:t>
            </a:r>
            <a:r>
              <a:rPr lang="en-US" b="1" dirty="0" smtClean="0"/>
              <a:t> Learning Outcome</a:t>
            </a:r>
            <a:r>
              <a:rPr lang="en-US" dirty="0" smtClean="0"/>
              <a:t>: Evaluate complex and overlapping systems in a global context, including natural systems (e.g. environmental, biological, chemical, physical) and human systems (e.g. cultural, economic, political, legal, health, social, and technological). 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Possible</a:t>
            </a:r>
            <a:r>
              <a:rPr lang="en-US" dirty="0" smtClean="0"/>
              <a:t> </a:t>
            </a:r>
            <a:r>
              <a:rPr lang="en-US" b="1" dirty="0" smtClean="0"/>
              <a:t>UMB ILO</a:t>
            </a:r>
            <a:r>
              <a:rPr lang="en-US" dirty="0" smtClean="0"/>
              <a:t>: Compare and contrast two or more national 	frameworks or systems relevant to student’s future professional practice.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Possible</a:t>
            </a:r>
            <a:r>
              <a:rPr lang="en-US" dirty="0" smtClean="0"/>
              <a:t> </a:t>
            </a:r>
            <a:r>
              <a:rPr lang="en-US" b="1" dirty="0" smtClean="0"/>
              <a:t>UMB ILO</a:t>
            </a:r>
            <a:r>
              <a:rPr lang="en-US" dirty="0" smtClean="0"/>
              <a:t>: Apply an international framework to evaluate a US 	system relevant to student’s future professional practice.</a:t>
            </a:r>
          </a:p>
          <a:p>
            <a:pPr marL="0" indent="0">
              <a:buNone/>
            </a:pPr>
            <a:r>
              <a:rPr lang="en-US" b="1" dirty="0" smtClean="0"/>
              <a:t>UMB Example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UMSSW/Council on Social Work Education 2015 Accreditation Standards:  Competency </a:t>
            </a:r>
            <a:r>
              <a:rPr lang="en-US" dirty="0"/>
              <a:t>3: Advance Human Rights and Social, Economic, and Environmental </a:t>
            </a:r>
            <a:r>
              <a:rPr lang="en-US" dirty="0" smtClean="0"/>
              <a:t>Justice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Social </a:t>
            </a:r>
            <a:r>
              <a:rPr lang="en-US" dirty="0"/>
              <a:t>workers understand the global </a:t>
            </a:r>
            <a:r>
              <a:rPr lang="en-US" dirty="0" smtClean="0"/>
              <a:t>interconnections </a:t>
            </a:r>
            <a:r>
              <a:rPr lang="en-US" dirty="0"/>
              <a:t>of oppression </a:t>
            </a:r>
            <a:r>
              <a:rPr lang="en-US" dirty="0" smtClean="0"/>
              <a:t>	and </a:t>
            </a:r>
            <a:r>
              <a:rPr lang="en-US" dirty="0"/>
              <a:t>human rights violations, </a:t>
            </a:r>
            <a:r>
              <a:rPr lang="en-US" dirty="0" smtClean="0"/>
              <a:t>and </a:t>
            </a:r>
            <a:r>
              <a:rPr lang="en-US" dirty="0"/>
              <a:t>are knowledgeable </a:t>
            </a:r>
            <a:r>
              <a:rPr lang="en-US" dirty="0" smtClean="0"/>
              <a:t>about </a:t>
            </a:r>
            <a:r>
              <a:rPr lang="en-US" dirty="0"/>
              <a:t>theories of </a:t>
            </a:r>
            <a:r>
              <a:rPr lang="en-US" dirty="0" smtClean="0"/>
              <a:t>	human </a:t>
            </a:r>
            <a:r>
              <a:rPr lang="en-US" dirty="0"/>
              <a:t>need and </a:t>
            </a:r>
            <a:r>
              <a:rPr lang="en-US" dirty="0" smtClean="0"/>
              <a:t>social </a:t>
            </a:r>
            <a:r>
              <a:rPr lang="en-US" dirty="0"/>
              <a:t>justice and strategies to promote </a:t>
            </a:r>
            <a:r>
              <a:rPr lang="en-US" dirty="0" smtClean="0"/>
              <a:t>social </a:t>
            </a:r>
            <a:r>
              <a:rPr lang="en-US" dirty="0"/>
              <a:t>and </a:t>
            </a:r>
            <a:r>
              <a:rPr lang="en-US" dirty="0" smtClean="0"/>
              <a:t>	economic </a:t>
            </a:r>
            <a:r>
              <a:rPr lang="en-US" dirty="0"/>
              <a:t>justice and human </a:t>
            </a:r>
            <a:r>
              <a:rPr lang="en-US" dirty="0" smtClean="0"/>
              <a:t>rights.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3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1178"/>
            <a:ext cx="10515600" cy="52909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Look at accreditation standards</a:t>
            </a:r>
            <a:r>
              <a:rPr lang="en-US" dirty="0"/>
              <a:t>, </a:t>
            </a:r>
            <a:r>
              <a:rPr lang="en-US" dirty="0" smtClean="0"/>
              <a:t>professional and ethical codes, school-specific goals and outcomes for </a:t>
            </a:r>
            <a:r>
              <a:rPr lang="en-US" i="1" dirty="0" smtClean="0"/>
              <a:t>specific</a:t>
            </a:r>
            <a:r>
              <a:rPr lang="en-US" dirty="0" smtClean="0"/>
              <a:t> global learning outcomes (hint: there won’t be much there) but also related concepts:</a:t>
            </a:r>
          </a:p>
          <a:p>
            <a:pPr lvl="1"/>
            <a:r>
              <a:rPr lang="en-US" dirty="0"/>
              <a:t>Cultural competence</a:t>
            </a:r>
          </a:p>
          <a:p>
            <a:pPr lvl="1"/>
            <a:r>
              <a:rPr lang="en-US" dirty="0"/>
              <a:t>Diversity, equity, and inclusion</a:t>
            </a:r>
          </a:p>
          <a:p>
            <a:pPr lvl="1"/>
            <a:r>
              <a:rPr lang="en-US" dirty="0"/>
              <a:t>Human Rights</a:t>
            </a:r>
          </a:p>
          <a:p>
            <a:pPr lvl="1"/>
            <a:r>
              <a:rPr lang="en-US" dirty="0"/>
              <a:t>Social determinants of health</a:t>
            </a:r>
          </a:p>
          <a:p>
            <a:pPr lvl="1"/>
            <a:r>
              <a:rPr lang="en-US" dirty="0"/>
              <a:t>Social justice</a:t>
            </a:r>
          </a:p>
          <a:p>
            <a:pPr lvl="1"/>
            <a:r>
              <a:rPr lang="en-US" dirty="0"/>
              <a:t>Comparative systems </a:t>
            </a:r>
          </a:p>
          <a:p>
            <a:pPr lvl="1"/>
            <a:r>
              <a:rPr lang="en-US" dirty="0"/>
              <a:t>Global challenges </a:t>
            </a:r>
          </a:p>
          <a:p>
            <a:pPr lvl="1"/>
            <a:r>
              <a:rPr lang="en-US" dirty="0"/>
              <a:t>Community </a:t>
            </a:r>
            <a:r>
              <a:rPr lang="en-US" dirty="0" smtClean="0"/>
              <a:t>engagement</a:t>
            </a:r>
          </a:p>
          <a:p>
            <a:r>
              <a:rPr lang="en-US" dirty="0" smtClean="0"/>
              <a:t>Schools are already engaged in global learning – determine what’s already happening and create new curricular and co-curricular opportunities</a:t>
            </a:r>
          </a:p>
          <a:p>
            <a:r>
              <a:rPr lang="en-US" dirty="0" smtClean="0"/>
              <a:t>Explore creating a “Global Scholar” designation on UMB diplomas based on approved rubric of global learning.</a:t>
            </a:r>
          </a:p>
          <a:p>
            <a:r>
              <a:rPr lang="en-US" dirty="0" smtClean="0"/>
              <a:t>Stakeholders: IZN working group, Center for Global Engagement Advisory Group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758" y="2022298"/>
            <a:ext cx="3469346" cy="18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536" y="232194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Why did UMB select Global Engagement and Education as an ILO?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12" y="4112324"/>
            <a:ext cx="2518791" cy="21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National movement to incorporate “global learning” into 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7199"/>
          </a:xfrm>
        </p:spPr>
        <p:txBody>
          <a:bodyPr>
            <a:normAutofit/>
          </a:bodyPr>
          <a:lstStyle/>
          <a:p>
            <a:r>
              <a:rPr lang="en-US" dirty="0" smtClean="0"/>
              <a:t>Undergraduate first but now: graduate and professional education</a:t>
            </a:r>
          </a:p>
          <a:p>
            <a:r>
              <a:rPr lang="en-US" dirty="0" smtClean="0"/>
              <a:t>Led by </a:t>
            </a:r>
            <a:r>
              <a:rPr lang="en-US" dirty="0" smtClean="0">
                <a:hlinkClick r:id="rId2"/>
              </a:rPr>
              <a:t>American Association of Colleges and Universities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Why global learning?</a:t>
            </a:r>
          </a:p>
          <a:p>
            <a:pPr lvl="1"/>
            <a:r>
              <a:rPr lang="en-US" dirty="0" smtClean="0"/>
              <a:t>We need to develop professionals who </a:t>
            </a:r>
            <a:r>
              <a:rPr lang="en-US" dirty="0"/>
              <a:t>are ready to engage across different cultural, political, and regulatory </a:t>
            </a:r>
            <a:r>
              <a:rPr lang="en-US" dirty="0" smtClean="0"/>
              <a:t>environments to resolve global challenges equitably. </a:t>
            </a:r>
          </a:p>
          <a:p>
            <a:pPr lvl="1"/>
            <a:r>
              <a:rPr lang="en-US" dirty="0" smtClean="0"/>
              <a:t>Their world: </a:t>
            </a:r>
            <a:endParaRPr lang="en-US" dirty="0"/>
          </a:p>
          <a:p>
            <a:pPr lvl="2"/>
            <a:r>
              <a:rPr lang="en-US" dirty="0" smtClean="0"/>
              <a:t>Global </a:t>
            </a:r>
            <a:r>
              <a:rPr lang="en-US" dirty="0"/>
              <a:t>health </a:t>
            </a:r>
            <a:r>
              <a:rPr lang="en-US" dirty="0" smtClean="0"/>
              <a:t>and climate challenges with no borders</a:t>
            </a:r>
            <a:endParaRPr lang="en-US" dirty="0"/>
          </a:p>
          <a:p>
            <a:pPr lvl="2"/>
            <a:r>
              <a:rPr lang="en-US" dirty="0"/>
              <a:t>Global networks </a:t>
            </a:r>
            <a:r>
              <a:rPr lang="en-US" dirty="0" smtClean="0"/>
              <a:t>and collaborations drive scientific </a:t>
            </a:r>
            <a:r>
              <a:rPr lang="en-US" dirty="0"/>
              <a:t>discoveries and social </a:t>
            </a:r>
            <a:r>
              <a:rPr lang="en-US" dirty="0" smtClean="0"/>
              <a:t>awareness.</a:t>
            </a:r>
            <a:endParaRPr lang="en-US" dirty="0"/>
          </a:p>
          <a:p>
            <a:pPr lvl="2"/>
            <a:r>
              <a:rPr lang="en-US" dirty="0"/>
              <a:t>Global </a:t>
            </a:r>
            <a:r>
              <a:rPr lang="en-US" dirty="0" smtClean="0"/>
              <a:t>dynamics </a:t>
            </a:r>
            <a:r>
              <a:rPr lang="en-US" dirty="0"/>
              <a:t>influence our economies and policies </a:t>
            </a:r>
            <a:r>
              <a:rPr lang="en-US" dirty="0" smtClean="0"/>
              <a:t>and shape </a:t>
            </a:r>
            <a:r>
              <a:rPr lang="en-US" dirty="0"/>
              <a:t>who we meet in our communities as </a:t>
            </a:r>
            <a:r>
              <a:rPr lang="en-US" dirty="0" smtClean="0"/>
              <a:t>neighbors and co-workers.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1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6527-A8EA-4D93-B4D7-AC9BBAA3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demographics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9EC0-2F94-4F5C-92A2-E426AA297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US Census Bureau </a:t>
            </a:r>
            <a:r>
              <a:rPr lang="en-US" dirty="0"/>
              <a:t>projects that almost 20% of the US population will be foreign-born by 2060.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US Census data on MD population</a:t>
            </a:r>
            <a:endParaRPr lang="en-US" dirty="0"/>
          </a:p>
          <a:p>
            <a:pPr lvl="1"/>
            <a:r>
              <a:rPr lang="en-US" dirty="0"/>
              <a:t>In 1990, 6.6% of Maryland residents were foreign-born</a:t>
            </a:r>
          </a:p>
          <a:p>
            <a:pPr lvl="1"/>
            <a:r>
              <a:rPr lang="en-US" dirty="0"/>
              <a:t>In 2019, 15.4% of Maryland residents were foreign-born.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75C67-69F5-4EEA-AB2E-2DC56EFC9435}"/>
              </a:ext>
            </a:extLst>
          </p:cNvPr>
          <p:cNvSpPr txBox="1"/>
          <p:nvPr/>
        </p:nvSpPr>
        <p:spPr>
          <a:xfrm>
            <a:off x="6581553" y="5890437"/>
            <a:ext cx="530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910" y="2576512"/>
            <a:ext cx="2425890" cy="37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9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toward global engagement and education at 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897461" cy="4895215"/>
          </a:xfrm>
        </p:spPr>
        <p:txBody>
          <a:bodyPr>
            <a:normAutofit/>
          </a:bodyPr>
          <a:lstStyle/>
          <a:p>
            <a:r>
              <a:rPr lang="en-US" dirty="0" smtClean="0"/>
              <a:t>UMB Internationalization </a:t>
            </a:r>
            <a:r>
              <a:rPr lang="en-US" dirty="0" smtClean="0">
                <a:hlinkClick r:id="rId2"/>
              </a:rPr>
              <a:t>Report</a:t>
            </a:r>
            <a:r>
              <a:rPr lang="en-US" dirty="0" smtClean="0"/>
              <a:t> 2018-2020</a:t>
            </a:r>
          </a:p>
          <a:p>
            <a:pPr lvl="1"/>
            <a:r>
              <a:rPr lang="en-US" dirty="0" smtClean="0"/>
              <a:t>Recommendation #4: GLOBAL EDUCATION FOR ALL STUDENTS: All students should have the opportunity to engage in global learning during their time at UMB. Develop new curricular and co-curricular globally focused courses and clinics for students. Global concepts should be woven through the required and elective curriculum. </a:t>
            </a:r>
          </a:p>
          <a:p>
            <a:r>
              <a:rPr lang="en-US" dirty="0" smtClean="0"/>
              <a:t>UMB Strategic Plan </a:t>
            </a:r>
          </a:p>
          <a:p>
            <a:pPr lvl="1"/>
            <a:r>
              <a:rPr lang="en-US" dirty="0" smtClean="0"/>
              <a:t>Theme: Global Engagement and Education</a:t>
            </a:r>
          </a:p>
          <a:p>
            <a:pPr lvl="1"/>
            <a:r>
              <a:rPr lang="en-US" dirty="0" smtClean="0"/>
              <a:t>Outcome #1: </a:t>
            </a:r>
            <a:r>
              <a:rPr lang="en-US" dirty="0"/>
              <a:t>All students have the opportunity to engage in global learning during their time at UMB.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552" y="1965769"/>
            <a:ext cx="3208184" cy="41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this mean every student</a:t>
            </a:r>
            <a:br>
              <a:rPr lang="en-US" dirty="0" smtClean="0"/>
            </a:br>
            <a:r>
              <a:rPr lang="en-US" dirty="0" smtClean="0"/>
              <a:t>getting on a plane?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- global </a:t>
            </a:r>
            <a:r>
              <a:rPr lang="en-US" dirty="0"/>
              <a:t>learning </a:t>
            </a:r>
            <a:r>
              <a:rPr lang="en-US" dirty="0" smtClean="0"/>
              <a:t>is </a:t>
            </a:r>
            <a:r>
              <a:rPr lang="en-US" dirty="0"/>
              <a:t>a combination of local, regional, national, and international experiences through which students develop </a:t>
            </a:r>
            <a:r>
              <a:rPr lang="en-US" dirty="0" smtClean="0"/>
              <a:t>global awareness, meaningful engage across cultures, and learn how to pursue global </a:t>
            </a:r>
            <a:r>
              <a:rPr lang="en-US" dirty="0"/>
              <a:t>action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b="1" dirty="0"/>
              <a:t>Global </a:t>
            </a:r>
            <a:r>
              <a:rPr lang="en-US" b="1" dirty="0" smtClean="0"/>
              <a:t>curriculum </a:t>
            </a:r>
            <a:r>
              <a:rPr lang="en-US" dirty="0" smtClean="0"/>
              <a:t>(</a:t>
            </a:r>
            <a:r>
              <a:rPr lang="en-US" dirty="0"/>
              <a:t>e.g., globalized courses and clinics </a:t>
            </a:r>
            <a:r>
              <a:rPr lang="en-US" dirty="0" err="1"/>
              <a:t>inc.</a:t>
            </a:r>
            <a:r>
              <a:rPr lang="en-US" dirty="0"/>
              <a:t> </a:t>
            </a:r>
            <a:r>
              <a:rPr lang="en-US" dirty="0" smtClean="0"/>
              <a:t>COIL; education abroad and away; research with global partners or on global issues)</a:t>
            </a:r>
            <a:endParaRPr lang="en-US" dirty="0"/>
          </a:p>
          <a:p>
            <a:pPr lvl="1"/>
            <a:r>
              <a:rPr lang="en-US" b="1" dirty="0"/>
              <a:t>Global </a:t>
            </a:r>
            <a:r>
              <a:rPr lang="en-US" b="1" dirty="0" smtClean="0"/>
              <a:t>co-curricular experiences</a:t>
            </a:r>
            <a:r>
              <a:rPr lang="en-US" dirty="0"/>
              <a:t> (e.g., </a:t>
            </a:r>
            <a:r>
              <a:rPr lang="en-US" dirty="0" smtClean="0"/>
              <a:t>community-engaged </a:t>
            </a:r>
            <a:r>
              <a:rPr lang="en-US" dirty="0"/>
              <a:t>service learning; </a:t>
            </a:r>
            <a:r>
              <a:rPr lang="en-US" dirty="0" smtClean="0"/>
              <a:t>PSLI; internships; global </a:t>
            </a:r>
            <a:r>
              <a:rPr lang="en-US" dirty="0"/>
              <a:t>living and learning </a:t>
            </a:r>
            <a:r>
              <a:rPr lang="en-US" dirty="0" smtClean="0"/>
              <a:t>community; campus </a:t>
            </a:r>
            <a:r>
              <a:rPr lang="en-US" dirty="0"/>
              <a:t>programs and clubs; and global learning events and activities)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Planes run out of fuel more often than you think | 2017-08-30 | ISH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lanes run out of fuel more often than you think | 2017-08-30 | ISH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Planes run out of fuel more often than you think | 2017-08-30 | ISH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020" y="230188"/>
            <a:ext cx="2342197" cy="14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3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1860550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UC Davis Global Learning Goals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Global Awareness </a:t>
            </a:r>
          </a:p>
          <a:p>
            <a:r>
              <a:rPr lang="en-US" dirty="0" smtClean="0"/>
              <a:t>Global Diversity </a:t>
            </a:r>
          </a:p>
          <a:p>
            <a:r>
              <a:rPr lang="en-US" dirty="0" smtClean="0"/>
              <a:t>Global 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" y="1860550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AACU Global Learning Goals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Global Self-Awareness</a:t>
            </a:r>
          </a:p>
          <a:p>
            <a:r>
              <a:rPr lang="en-US" dirty="0" smtClean="0"/>
              <a:t>Perspective Taking</a:t>
            </a:r>
          </a:p>
          <a:p>
            <a:r>
              <a:rPr lang="en-US" dirty="0" smtClean="0"/>
              <a:t>Cultural Diversity</a:t>
            </a:r>
          </a:p>
          <a:p>
            <a:r>
              <a:rPr lang="en-US" dirty="0" smtClean="0"/>
              <a:t>Personal and Social Responsibility</a:t>
            </a:r>
          </a:p>
          <a:p>
            <a:r>
              <a:rPr lang="en-US" dirty="0" smtClean="0"/>
              <a:t>Understanding Global Systems</a:t>
            </a:r>
          </a:p>
          <a:p>
            <a:r>
              <a:rPr lang="en-US" dirty="0" smtClean="0"/>
              <a:t>Applying Knowledge to Contemporary Global Contexts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74" y="3551237"/>
            <a:ext cx="2371835" cy="29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944245"/>
            <a:ext cx="8737600" cy="1325563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Goals </a:t>
            </a:r>
            <a:r>
              <a:rPr lang="en-US" dirty="0"/>
              <a:t>to Learning </a:t>
            </a:r>
            <a:r>
              <a:rPr lang="en-US" dirty="0" smtClean="0"/>
              <a:t>Outcomes </a:t>
            </a:r>
            <a:endParaRPr lang="en-US" dirty="0"/>
          </a:p>
        </p:txBody>
      </p:sp>
      <p:sp>
        <p:nvSpPr>
          <p:cNvPr id="4" name="AutoShape 2" descr="Journeys and Discoveries programs invite lifelong learners to explore the  world from exciting perspectives - The Lifelong Lear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Journeys and Discoveries programs invite lifelong learners to explore the  world from exciting perspectives - The Lifelong Learn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87" y="2483167"/>
            <a:ext cx="5943623" cy="35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160"/>
            <a:ext cx="7411720" cy="6339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/>
              <a:t>Global Diversity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UCDavis</a:t>
            </a:r>
            <a:r>
              <a:rPr lang="en-US" dirty="0" smtClean="0"/>
              <a:t> </a:t>
            </a:r>
            <a:r>
              <a:rPr lang="en-US" dirty="0"/>
              <a:t>Learning Outcome: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Examine </a:t>
            </a:r>
            <a:r>
              <a:rPr lang="en-US" dirty="0"/>
              <a:t>multiple and intersecting </a:t>
            </a:r>
            <a:r>
              <a:rPr lang="en-US" dirty="0" smtClean="0"/>
              <a:t>	dimensions </a:t>
            </a:r>
            <a:r>
              <a:rPr lang="en-US" dirty="0"/>
              <a:t>of cultural </a:t>
            </a:r>
            <a:r>
              <a:rPr lang="en-US" dirty="0" smtClean="0"/>
              <a:t>diversity </a:t>
            </a:r>
            <a:r>
              <a:rPr lang="en-US" dirty="0"/>
              <a:t>(including, </a:t>
            </a:r>
            <a:r>
              <a:rPr lang="en-US" dirty="0" smtClean="0"/>
              <a:t>	but </a:t>
            </a:r>
            <a:r>
              <a:rPr lang="en-US" dirty="0"/>
              <a:t>not limited to, race, ethnicity, gender, </a:t>
            </a:r>
            <a:r>
              <a:rPr lang="en-US" dirty="0" smtClean="0"/>
              <a:t>	nationality</a:t>
            </a:r>
            <a:r>
              <a:rPr lang="en-US" dirty="0"/>
              <a:t>, religion, language, and class), </a:t>
            </a:r>
            <a:r>
              <a:rPr lang="en-US" dirty="0" smtClean="0"/>
              <a:t>	discovering </a:t>
            </a:r>
            <a:r>
              <a:rPr lang="en-US" dirty="0"/>
              <a:t>our own </a:t>
            </a:r>
            <a:r>
              <a:rPr lang="en-US" dirty="0" smtClean="0"/>
              <a:t>and </a:t>
            </a:r>
            <a:r>
              <a:rPr lang="en-US" dirty="0"/>
              <a:t>others’ cultures </a:t>
            </a:r>
            <a:r>
              <a:rPr lang="en-US" dirty="0" smtClean="0"/>
              <a:t>	and </a:t>
            </a:r>
            <a:r>
              <a:rPr lang="en-US" dirty="0"/>
              <a:t>histories, including experiences of </a:t>
            </a:r>
            <a:r>
              <a:rPr lang="en-US" dirty="0" smtClean="0"/>
              <a:t>	privilege </a:t>
            </a:r>
            <a:r>
              <a:rPr lang="en-US" dirty="0"/>
              <a:t>and oppression. </a:t>
            </a:r>
          </a:p>
          <a:p>
            <a:pPr marL="0" indent="0">
              <a:buNone/>
            </a:pPr>
            <a:r>
              <a:rPr lang="en-US" dirty="0"/>
              <a:t>UMB ILO = *can overlap with cultural competence ILO if nationality included.*  Most schools will already have something like this.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339" y="2117090"/>
            <a:ext cx="3459419" cy="27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6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9AEB31DECCE4DAC8FD68DB3B1E7C1" ma:contentTypeVersion="15" ma:contentTypeDescription="Create a new document." ma:contentTypeScope="" ma:versionID="2aac414e76a554835cd4537e9e56b064">
  <xsd:schema xmlns:xsd="http://www.w3.org/2001/XMLSchema" xmlns:xs="http://www.w3.org/2001/XMLSchema" xmlns:p="http://schemas.microsoft.com/office/2006/metadata/properties" xmlns:ns1="http://schemas.microsoft.com/sharepoint/v3" xmlns:ns3="3c156842-e5e0-4116-9ee5-a12c122bd811" xmlns:ns4="99c47926-5a1c-460b-8671-7d87320c08ae" targetNamespace="http://schemas.microsoft.com/office/2006/metadata/properties" ma:root="true" ma:fieldsID="c0b8957c8bde22bab4db5b71205b5d66" ns1:_="" ns3:_="" ns4:_="">
    <xsd:import namespace="http://schemas.microsoft.com/sharepoint/v3"/>
    <xsd:import namespace="3c156842-e5e0-4116-9ee5-a12c122bd811"/>
    <xsd:import namespace="99c47926-5a1c-460b-8671-7d87320c08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56842-e5e0-4116-9ee5-a12c122bd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47926-5a1c-460b-8671-7d87320c08a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FA1329-CD93-4DD4-A609-3E35BAF33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156842-e5e0-4116-9ee5-a12c122bd811"/>
    <ds:schemaRef ds:uri="99c47926-5a1c-460b-8671-7d87320c08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6A2453-CF7C-4406-92A5-35F373E83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98BEE-0A17-4507-A964-DEC9DF203CED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99c47926-5a1c-460b-8671-7d87320c08a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c156842-e5e0-4116-9ee5-a12c122bd81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970</Words>
  <Application>Microsoft Office PowerPoint</Application>
  <PresentationFormat>Widescreen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Why did UMB select Global Engagement and Education as an ILO? </vt:lpstr>
      <vt:lpstr>National movement to incorporate “global learning” into higher education</vt:lpstr>
      <vt:lpstr>Changing demographics </vt:lpstr>
      <vt:lpstr>Movement toward global engagement and education at UMB</vt:lpstr>
      <vt:lpstr>Does this mean every student getting on a plane?</vt:lpstr>
      <vt:lpstr>Global Learning Goals</vt:lpstr>
      <vt:lpstr>Learning Goals to Learning Outcomes </vt:lpstr>
      <vt:lpstr>PowerPoint Presentation</vt:lpstr>
      <vt:lpstr>PowerPoint Presentation</vt:lpstr>
      <vt:lpstr>Global Awareness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Rowthorn, Virginia</dc:creator>
  <cp:lastModifiedBy>Matthews, Karen</cp:lastModifiedBy>
  <cp:revision>32</cp:revision>
  <dcterms:created xsi:type="dcterms:W3CDTF">2021-06-03T00:30:01Z</dcterms:created>
  <dcterms:modified xsi:type="dcterms:W3CDTF">2021-06-08T16:55:05Z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0x0101007DA9AEB31DECCE4DAC8FD68DB3B1E7C1</vt:lpwstr>
  </property>
</Properties>
</file>